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744"/>
    <a:srgbClr val="FEF4F9"/>
    <a:srgbClr val="FEF5E8"/>
    <a:srgbClr val="FDE3E9"/>
    <a:srgbClr val="FEE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0461F-EA12-4E9A-84BC-5F5FAEB13880}" v="54" dt="2021-01-14T17:14:00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1E8F-08DE-4AC5-BC2E-806DEB572937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D155E-3964-4BD1-BE15-68415F6A0A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88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9268F8-8843-439A-A853-C03A56865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A4E5A1-31CE-4D45-BF20-BEE4C4932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71A66C-02D9-4B97-93B2-FC930B84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AEABA0-68CD-4EC2-9442-79D5F8AB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09C6A5-6156-406F-B52D-AC63BA92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2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F4B318-1F17-4251-925A-7278EEA40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88D7BE-203D-45A3-AD88-71B406032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8F8195-73C7-45FB-9527-2535CB67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8D2B4D-6C92-4E1F-AFED-50938307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87C6D5-0ADF-4DF1-BA4E-7246E413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50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3964B33-AAF5-4BD3-A27D-E683C951B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F35749-25EA-4089-91E2-08349F369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34BB82-A007-46B7-9FFB-663F2DE9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1AF857-A36B-4F99-8EFD-1383844A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B8880-C326-462A-9658-0A83268C9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79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A14A1-2C55-45CE-B57D-E03A0D78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1F969C-4781-456C-B8DC-38992A36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1592E0-6676-403E-B387-699AEF54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CED0B-F903-4C01-B903-A88FC1B6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C62DE1-A0C8-4D52-9C78-33A0DFE8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49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905358-A52B-4342-92CA-C1F8B703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CF0952-BADD-49EE-BBAC-27659B3EE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440773-B0F7-417F-B950-26646F749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F2812F-B01F-4C07-B4F6-CCBBE074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23FCA9-6B6B-4833-A513-1FD2FB9AB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42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6F6EF3-32CA-475E-85D9-392DA081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1BB5E8-87E7-4D55-BB4D-8C9A6021C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BB7DC1-5604-4424-9B7A-65AFBED26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44C075-D347-4B44-9E50-B8D8B885C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BF8DDA-72DE-44C5-BED1-DC5657C5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4B32E1-2C84-4DC9-86AF-A45FE00FF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15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63C7FB-97A6-448C-B1D3-C465DE5D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843195-0351-4209-9648-D2208FBC3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75D1E1-A79B-4DD9-BD35-2AE36B1AF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5D7ED3-AF44-48A4-AAFA-806018F1D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9A5AC8-9F66-4B1C-9F3B-C29FBA31D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A312B78-5E9C-4603-B2BE-BC01D611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9B6CAA-B0C1-4267-A5C4-649C6A55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09A4F2-0963-4393-BCDE-39962C62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1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0C4357-DF97-419D-96F8-FB509792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CD5FDE-C085-4023-ADFD-15D25240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BB9E7F-797F-49F8-A9BE-4A659083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88208C-B3EC-4C72-9C00-23D4625A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42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381052-10E0-4647-8327-0B6F729F2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46DB771-8048-4F71-8643-5063E27A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0E96E0-615D-4251-BD11-94E3011F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87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0FFC3-AA59-443E-B265-428C1E749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08A8A7-1BFE-4C17-9E82-9A637EB03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7EBEA9-27D4-4458-9C80-88BB2BAEC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9573B9-10A9-4652-8C19-5A643D32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F83285-E882-4F32-935B-409C8926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4249C0-F7D2-4E30-A504-C408EC4D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12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0F091-523E-4BC8-A640-C5830C8A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709ECB-1A2F-4F51-85B7-F0496C6520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1EFB23-BE59-4804-BF81-41F9FF2E7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4FC3CE-FC2A-42BF-A095-99DB5C6C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D01216-5B29-49C8-8402-C22D57AC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3836C9-4075-4F1A-A482-3D4EB719A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65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A73E5E-308D-4FAE-9019-FE8DC1296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0CA507-C64E-484A-B5A3-A6E3653DB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8B87D2-7DA2-4C65-8EE5-21C0219F8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22A8-4DFE-4BF3-A5A3-5B89852F6B5B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FDB8FB-531D-44B1-A6BC-A15D6BCAD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DFBA8C-83D8-4D73-9D10-624E29476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70C0-5126-4C87-AF2F-F6270A90C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20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erome.tassi@agilit.law" TargetMode="External"/><Relationship Id="rId2" Type="http://schemas.openxmlformats.org/officeDocument/2006/relationships/hyperlink" Target="mailto:Benedicte.peyrat@agilit.la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0AED851-54B9-4765-92D2-F0BE443BE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0F4FE9-8A6E-4946-B5CC-964A2C58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9084" y="2206625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fr-FR" sz="5400" dirty="0">
                <a:latin typeface="Aharoni" panose="02010803020104030203" pitchFamily="2" charset="-79"/>
                <a:cs typeface="Aharoni" panose="02010803020104030203" pitchFamily="2" charset="-79"/>
              </a:rPr>
              <a:t>La marque de garantie</a:t>
            </a:r>
            <a:br>
              <a:rPr lang="fr-FR" sz="5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fr-FR" sz="54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 France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1D7B0E7-54D3-4B85-8887-CD756527E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2" y="890928"/>
            <a:ext cx="5465791" cy="546579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681D96A2-B8B0-4D07-8DCA-866F1B1E49C3}"/>
              </a:ext>
            </a:extLst>
          </p:cNvPr>
          <p:cNvSpPr/>
          <p:nvPr/>
        </p:nvSpPr>
        <p:spPr>
          <a:xfrm>
            <a:off x="1071322" y="5599569"/>
            <a:ext cx="2928937" cy="569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FDD292-9EDB-499D-8C27-914014F4D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20" y="418036"/>
            <a:ext cx="2135629" cy="9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2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281E314-B2C2-4403-92E1-CBE35618ED8D}"/>
              </a:ext>
            </a:extLst>
          </p:cNvPr>
          <p:cNvSpPr/>
          <p:nvPr/>
        </p:nvSpPr>
        <p:spPr>
          <a:xfrm>
            <a:off x="0" y="-548640"/>
            <a:ext cx="12192000" cy="7406640"/>
          </a:xfrm>
          <a:prstGeom prst="rect">
            <a:avLst/>
          </a:prstGeom>
          <a:solidFill>
            <a:srgbClr val="FEF4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00F7BBF-0FA7-4CB9-968D-BB899BC94B91}"/>
              </a:ext>
            </a:extLst>
          </p:cNvPr>
          <p:cNvSpPr/>
          <p:nvPr/>
        </p:nvSpPr>
        <p:spPr>
          <a:xfrm>
            <a:off x="579120" y="3825181"/>
            <a:ext cx="4297680" cy="19608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+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9D6EEB-20BB-43A1-8CF1-40AA63777D27}"/>
              </a:ext>
            </a:extLst>
          </p:cNvPr>
          <p:cNvSpPr/>
          <p:nvPr/>
        </p:nvSpPr>
        <p:spPr>
          <a:xfrm>
            <a:off x="1056640" y="3010317"/>
            <a:ext cx="4389120" cy="802640"/>
          </a:xfrm>
          <a:prstGeom prst="rect">
            <a:avLst/>
          </a:prstGeom>
          <a:solidFill>
            <a:srgbClr val="FEF4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 la réforme, la notion de </a:t>
            </a:r>
          </a:p>
          <a:p>
            <a:pPr algn="just"/>
            <a:r>
              <a:rPr lang="fr-FR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« marque collective »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englobait :</a:t>
            </a:r>
          </a:p>
          <a:p>
            <a:endParaRPr lang="fr-FR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5AA1C-0B35-43F4-9344-2DCE94B68700}"/>
              </a:ext>
            </a:extLst>
          </p:cNvPr>
          <p:cNvSpPr/>
          <p:nvPr/>
        </p:nvSpPr>
        <p:spPr>
          <a:xfrm>
            <a:off x="6918960" y="2305229"/>
            <a:ext cx="4470400" cy="1351280"/>
          </a:xfrm>
          <a:prstGeom prst="rect">
            <a:avLst/>
          </a:prstGeom>
          <a:solidFill>
            <a:srgbClr val="FEF4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loi PACTE a opéré une </a:t>
            </a:r>
            <a:r>
              <a:rPr lang="fr-FR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distinction claire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les 2 régimes. Le chapitre V du CPI est désormais intitulé  </a:t>
            </a:r>
          </a:p>
          <a:p>
            <a:r>
              <a:rPr lang="fr-FR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« Marques de garantie ET marques collectives » 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3C8ED1C-B982-4B7D-9777-68CC3199FD7E}"/>
              </a:ext>
            </a:extLst>
          </p:cNvPr>
          <p:cNvSpPr txBox="1"/>
          <p:nvPr/>
        </p:nvSpPr>
        <p:spPr>
          <a:xfrm>
            <a:off x="4602480" y="905401"/>
            <a:ext cx="3535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Aharoni" panose="02010803020104030203" pitchFamily="2" charset="-79"/>
                <a:cs typeface="Aharoni" panose="02010803020104030203" pitchFamily="2" charset="-79"/>
              </a:rPr>
              <a:t>Loi Pacte 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D1DEECE9-F745-4037-AED0-AF537DA7D1D2}"/>
              </a:ext>
            </a:extLst>
          </p:cNvPr>
          <p:cNvSpPr/>
          <p:nvPr/>
        </p:nvSpPr>
        <p:spPr>
          <a:xfrm>
            <a:off x="6979920" y="3792637"/>
            <a:ext cx="4389120" cy="19608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CFB0EF-3297-4AB2-AFC4-755AE33E41F8}"/>
              </a:ext>
            </a:extLst>
          </p:cNvPr>
          <p:cNvSpPr txBox="1"/>
          <p:nvPr/>
        </p:nvSpPr>
        <p:spPr>
          <a:xfrm>
            <a:off x="7305040" y="4135120"/>
            <a:ext cx="18694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(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1 - art. L.715-1 à L715.5) </a:t>
            </a:r>
          </a:p>
          <a:p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1619A9C-0A59-4047-AE53-C6D5FCA44A92}"/>
              </a:ext>
            </a:extLst>
          </p:cNvPr>
          <p:cNvSpPr txBox="1"/>
          <p:nvPr/>
        </p:nvSpPr>
        <p:spPr>
          <a:xfrm>
            <a:off x="9489440" y="4127917"/>
            <a:ext cx="1869440" cy="14157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bg1"/>
              </a:solidFill>
              <a:highlight>
                <a:srgbClr val="000080"/>
              </a:highligh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fr-FR" dirty="0">
              <a:solidFill>
                <a:schemeClr val="bg1"/>
              </a:solidFill>
              <a:highlight>
                <a:srgbClr val="000080"/>
              </a:highligh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fr-FR" dirty="0">
              <a:solidFill>
                <a:schemeClr val="bg1"/>
              </a:solidFill>
              <a:highlight>
                <a:srgbClr val="000080"/>
              </a:highligh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(Section 2 - art. L715-6 à 715-10) 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F46B5C34-8248-4FE8-ACE8-F3C4D9A2602E}"/>
              </a:ext>
            </a:extLst>
          </p:cNvPr>
          <p:cNvCxnSpPr>
            <a:cxnSpLocks/>
          </p:cNvCxnSpPr>
          <p:nvPr/>
        </p:nvCxnSpPr>
        <p:spPr>
          <a:xfrm>
            <a:off x="9174480" y="3862864"/>
            <a:ext cx="0" cy="17077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2" name="Image 21">
            <a:extLst>
              <a:ext uri="{FF2B5EF4-FFF2-40B4-BE49-F238E27FC236}">
                <a16:creationId xmlns:a16="http://schemas.microsoft.com/office/drawing/2014/main" id="{2A8A1982-B2D4-4CF9-B8CD-809D1BAD9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148" y="779374"/>
            <a:ext cx="1338104" cy="1338104"/>
          </a:xfrm>
          <a:prstGeom prst="rect">
            <a:avLst/>
          </a:prstGeom>
        </p:spPr>
      </p:pic>
      <p:sp>
        <p:nvSpPr>
          <p:cNvPr id="23" name="Flèche : chevron 22">
            <a:extLst>
              <a:ext uri="{FF2B5EF4-FFF2-40B4-BE49-F238E27FC236}">
                <a16:creationId xmlns:a16="http://schemas.microsoft.com/office/drawing/2014/main" id="{567A11A0-BBA3-4176-A152-873424134B5A}"/>
              </a:ext>
            </a:extLst>
          </p:cNvPr>
          <p:cNvSpPr/>
          <p:nvPr/>
        </p:nvSpPr>
        <p:spPr>
          <a:xfrm>
            <a:off x="5435600" y="4297680"/>
            <a:ext cx="447040" cy="934720"/>
          </a:xfrm>
          <a:prstGeom prst="chevron">
            <a:avLst/>
          </a:prstGeom>
          <a:solidFill>
            <a:srgbClr val="FDE3E9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Flèche : chevron 23">
            <a:extLst>
              <a:ext uri="{FF2B5EF4-FFF2-40B4-BE49-F238E27FC236}">
                <a16:creationId xmlns:a16="http://schemas.microsoft.com/office/drawing/2014/main" id="{656C04BF-CC7B-46B5-9BD4-E1922CA804C1}"/>
              </a:ext>
            </a:extLst>
          </p:cNvPr>
          <p:cNvSpPr/>
          <p:nvPr/>
        </p:nvSpPr>
        <p:spPr>
          <a:xfrm>
            <a:off x="5842000" y="4297680"/>
            <a:ext cx="447040" cy="934720"/>
          </a:xfrm>
          <a:prstGeom prst="chevron">
            <a:avLst/>
          </a:prstGeom>
          <a:solidFill>
            <a:srgbClr val="FDE3E9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7FD3BF2-5227-4A61-BE06-7ADC180B9D6B}"/>
              </a:ext>
            </a:extLst>
          </p:cNvPr>
          <p:cNvSpPr/>
          <p:nvPr/>
        </p:nvSpPr>
        <p:spPr>
          <a:xfrm flipH="1">
            <a:off x="3344148" y="1942033"/>
            <a:ext cx="762000" cy="324029"/>
          </a:xfrm>
          <a:prstGeom prst="rect">
            <a:avLst/>
          </a:prstGeom>
          <a:solidFill>
            <a:srgbClr val="FEF4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86D05D-80CF-4230-B4FF-8FAD142D48DC}"/>
              </a:ext>
            </a:extLst>
          </p:cNvPr>
          <p:cNvSpPr/>
          <p:nvPr/>
        </p:nvSpPr>
        <p:spPr>
          <a:xfrm>
            <a:off x="1346200" y="4989662"/>
            <a:ext cx="2590800" cy="6693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 marque collective </a:t>
            </a:r>
          </a:p>
          <a:p>
            <a:pPr algn="ctr"/>
            <a:r>
              <a:rPr lang="fr-FR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 certification</a:t>
            </a:r>
          </a:p>
          <a:p>
            <a:pPr algn="ctr"/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5A4061C-2F7C-43C7-A11D-85EBDF6C14C8}"/>
              </a:ext>
            </a:extLst>
          </p:cNvPr>
          <p:cNvSpPr/>
          <p:nvPr/>
        </p:nvSpPr>
        <p:spPr>
          <a:xfrm>
            <a:off x="7235197" y="4307445"/>
            <a:ext cx="1696717" cy="5591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 marques de garantie </a:t>
            </a:r>
          </a:p>
          <a:p>
            <a:pPr algn="ctr"/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7CB48D-FD2A-47AC-B84E-8413BC101C26}"/>
              </a:ext>
            </a:extLst>
          </p:cNvPr>
          <p:cNvSpPr/>
          <p:nvPr/>
        </p:nvSpPr>
        <p:spPr>
          <a:xfrm>
            <a:off x="1371600" y="4007770"/>
            <a:ext cx="2537460" cy="5602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highlight>
                  <a:srgbClr val="00008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La marque collective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27F593-5E22-4263-9D93-7FC1F2CF7D52}"/>
              </a:ext>
            </a:extLst>
          </p:cNvPr>
          <p:cNvSpPr/>
          <p:nvPr/>
        </p:nvSpPr>
        <p:spPr>
          <a:xfrm>
            <a:off x="9337041" y="4268660"/>
            <a:ext cx="1869438" cy="5602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highlight>
                  <a:srgbClr val="00008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Les marques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highlight>
                  <a:srgbClr val="00008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 collectives</a:t>
            </a:r>
          </a:p>
        </p:txBody>
      </p:sp>
      <p:sp>
        <p:nvSpPr>
          <p:cNvPr id="32" name="Légende : encadrée 31">
            <a:extLst>
              <a:ext uri="{FF2B5EF4-FFF2-40B4-BE49-F238E27FC236}">
                <a16:creationId xmlns:a16="http://schemas.microsoft.com/office/drawing/2014/main" id="{E9711183-CB0C-4352-9716-D5250327E3D5}"/>
              </a:ext>
            </a:extLst>
          </p:cNvPr>
          <p:cNvSpPr/>
          <p:nvPr/>
        </p:nvSpPr>
        <p:spPr>
          <a:xfrm>
            <a:off x="8290560" y="91440"/>
            <a:ext cx="2509520" cy="907891"/>
          </a:xfrm>
          <a:prstGeom prst="borderCallout1">
            <a:avLst>
              <a:gd name="adj1" fmla="val 54811"/>
              <a:gd name="adj2" fmla="val -5492"/>
              <a:gd name="adj3" fmla="val 101815"/>
              <a:gd name="adj4" fmla="val -28958"/>
            </a:avLst>
          </a:prstGeom>
          <a:solidFill>
            <a:srgbClr val="FEF4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réglementation s’appliquant aux demandes d’enregistrement ou de renouvellement de marques déposées à compter du 11.12.2019.</a:t>
            </a:r>
          </a:p>
        </p:txBody>
      </p:sp>
    </p:spTree>
    <p:extLst>
      <p:ext uri="{BB962C8B-B14F-4D97-AF65-F5344CB8AC3E}">
        <p14:creationId xmlns:p14="http://schemas.microsoft.com/office/powerpoint/2010/main" val="391713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80D33A8-0189-4BD1-B055-21A16EDBF993}"/>
              </a:ext>
            </a:extLst>
          </p:cNvPr>
          <p:cNvSpPr/>
          <p:nvPr/>
        </p:nvSpPr>
        <p:spPr>
          <a:xfrm>
            <a:off x="2857500" y="2305049"/>
            <a:ext cx="6515099" cy="38576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9A01C8-3F89-49C7-80D9-E2E221174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419100"/>
            <a:ext cx="6515099" cy="70167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Les marques de garantie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E3DB08-1ED3-4E21-8ABD-A662C4EED948}"/>
              </a:ext>
            </a:extLst>
          </p:cNvPr>
          <p:cNvSpPr/>
          <p:nvPr/>
        </p:nvSpPr>
        <p:spPr>
          <a:xfrm>
            <a:off x="2876551" y="1460499"/>
            <a:ext cx="6496048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>
                <a:latin typeface="Aharoni" panose="02010803020104030203" pitchFamily="2" charset="-79"/>
                <a:cs typeface="Aharoni" panose="02010803020104030203" pitchFamily="2" charset="-79"/>
              </a:rPr>
              <a:t>A quoi ca sert?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960B21F-D317-4E14-BE1E-2FAA37A03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65" y="1165861"/>
            <a:ext cx="1178560" cy="11785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6A62327-82DB-44E5-9841-4AB37A57889A}"/>
              </a:ext>
            </a:extLst>
          </p:cNvPr>
          <p:cNvSpPr/>
          <p:nvPr/>
        </p:nvSpPr>
        <p:spPr>
          <a:xfrm flipV="1">
            <a:off x="1780223" y="2185986"/>
            <a:ext cx="759460" cy="219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0DFCA93-BA71-4173-8678-63CEE56F4EDF}"/>
              </a:ext>
            </a:extLst>
          </p:cNvPr>
          <p:cNvSpPr txBox="1"/>
          <p:nvPr/>
        </p:nvSpPr>
        <p:spPr>
          <a:xfrm>
            <a:off x="3448050" y="2551837"/>
            <a:ext cx="51911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Une marque de garantie a pour fonction d’</a:t>
            </a:r>
            <a:r>
              <a:rPr lang="fr-FR" sz="20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identifier l’origine </a:t>
            </a:r>
            <a:r>
              <a:rPr lang="fr-FR" sz="20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produits ou de services pour lesquels certaines </a:t>
            </a:r>
            <a:r>
              <a:rPr lang="fr-FR" sz="20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caractéristiques sont garanties </a:t>
            </a:r>
            <a:r>
              <a:rPr lang="fr-FR" sz="20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(par exemple, la matière, le mode de fabrication ou de prestation, la qualité, la précision…).</a:t>
            </a:r>
            <a:endParaRPr lang="fr-FR" sz="2000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779FA4E-D7DF-46C4-9400-E63768809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836" y="4829692"/>
            <a:ext cx="1118775" cy="11187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AF7FBB-AFEC-4AD8-9097-212CD05710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018" y="4867379"/>
            <a:ext cx="1052513" cy="10525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C5A3C73-C67D-41C3-858E-926B9FF482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81" y="4629150"/>
            <a:ext cx="1331478" cy="1331478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7590479-8890-448B-9FF7-D5906B45CA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779" y="4928062"/>
            <a:ext cx="823916" cy="823916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266C731B-F525-491E-9F51-41EB5E6AC2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439" y="4889962"/>
            <a:ext cx="823916" cy="82391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DCCEE63-6DE5-4B76-9FF9-400D3CB90DA7}"/>
              </a:ext>
            </a:extLst>
          </p:cNvPr>
          <p:cNvSpPr/>
          <p:nvPr/>
        </p:nvSpPr>
        <p:spPr>
          <a:xfrm>
            <a:off x="3507836" y="5723816"/>
            <a:ext cx="2835814" cy="243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DFADD3-0494-4481-B4E1-D4884A0F6B0F}"/>
              </a:ext>
            </a:extLst>
          </p:cNvPr>
          <p:cNvSpPr/>
          <p:nvPr/>
        </p:nvSpPr>
        <p:spPr>
          <a:xfrm>
            <a:off x="6878934" y="5648325"/>
            <a:ext cx="385561" cy="113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DB2942-8A1B-4BE9-8D7B-8ED8E963319F}"/>
              </a:ext>
            </a:extLst>
          </p:cNvPr>
          <p:cNvSpPr/>
          <p:nvPr/>
        </p:nvSpPr>
        <p:spPr>
          <a:xfrm>
            <a:off x="7782489" y="5600700"/>
            <a:ext cx="385561" cy="113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058CC7-822A-4A89-B370-EABD5415B29D}"/>
              </a:ext>
            </a:extLst>
          </p:cNvPr>
          <p:cNvSpPr/>
          <p:nvPr/>
        </p:nvSpPr>
        <p:spPr>
          <a:xfrm>
            <a:off x="-13938" y="0"/>
            <a:ext cx="242538" cy="6858000"/>
          </a:xfrm>
          <a:prstGeom prst="rect">
            <a:avLst/>
          </a:prstGeom>
          <a:solidFill>
            <a:srgbClr val="FDE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B8CAEC4-3489-4A0D-A2AD-98EE35ADE4E2}"/>
              </a:ext>
            </a:extLst>
          </p:cNvPr>
          <p:cNvSpPr/>
          <p:nvPr/>
        </p:nvSpPr>
        <p:spPr>
          <a:xfrm>
            <a:off x="11906251" y="0"/>
            <a:ext cx="314324" cy="6857999"/>
          </a:xfrm>
          <a:prstGeom prst="rect">
            <a:avLst/>
          </a:prstGeom>
          <a:solidFill>
            <a:srgbClr val="FDE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20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F820EE-55B8-45AB-A2DD-322893884BB3}"/>
              </a:ext>
            </a:extLst>
          </p:cNvPr>
          <p:cNvSpPr/>
          <p:nvPr/>
        </p:nvSpPr>
        <p:spPr>
          <a:xfrm>
            <a:off x="3148012" y="608851"/>
            <a:ext cx="589597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>
                <a:latin typeface="Aharoni" panose="02010803020104030203" pitchFamily="2" charset="-79"/>
                <a:cs typeface="Aharoni" panose="02010803020104030203" pitchFamily="2" charset="-79"/>
              </a:rPr>
              <a:t>Qui peut déposer une marque de garantie ?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3D4160F-E9FE-426B-ADE2-30B5807A8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62" y="265951"/>
            <a:ext cx="1314450" cy="13144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3651FB8-E5AA-4EEE-85FE-76456B1E660C}"/>
              </a:ext>
            </a:extLst>
          </p:cNvPr>
          <p:cNvSpPr/>
          <p:nvPr/>
        </p:nvSpPr>
        <p:spPr>
          <a:xfrm>
            <a:off x="-13938" y="0"/>
            <a:ext cx="242538" cy="6858000"/>
          </a:xfrm>
          <a:prstGeom prst="rect">
            <a:avLst/>
          </a:prstGeom>
          <a:solidFill>
            <a:srgbClr val="FDE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30A7FA-66A7-48E5-BB68-72698F4F5BD7}"/>
              </a:ext>
            </a:extLst>
          </p:cNvPr>
          <p:cNvSpPr/>
          <p:nvPr/>
        </p:nvSpPr>
        <p:spPr>
          <a:xfrm>
            <a:off x="11949462" y="0"/>
            <a:ext cx="242538" cy="6858000"/>
          </a:xfrm>
          <a:prstGeom prst="rect">
            <a:avLst/>
          </a:prstGeom>
          <a:solidFill>
            <a:srgbClr val="FDE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8EC60A-C63F-4AEC-8AA3-7C1AB1E72BA3}"/>
              </a:ext>
            </a:extLst>
          </p:cNvPr>
          <p:cNvSpPr/>
          <p:nvPr/>
        </p:nvSpPr>
        <p:spPr>
          <a:xfrm>
            <a:off x="1833562" y="1362075"/>
            <a:ext cx="881063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0FC5E7-BFEB-41F0-8800-7E0EE9E590BE}"/>
              </a:ext>
            </a:extLst>
          </p:cNvPr>
          <p:cNvSpPr/>
          <p:nvPr/>
        </p:nvSpPr>
        <p:spPr>
          <a:xfrm>
            <a:off x="981076" y="1500187"/>
            <a:ext cx="10239375" cy="3367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B139DC1-BFCB-49B0-BF1D-55F8357BB637}"/>
              </a:ext>
            </a:extLst>
          </p:cNvPr>
          <p:cNvSpPr txBox="1"/>
          <p:nvPr/>
        </p:nvSpPr>
        <p:spPr>
          <a:xfrm>
            <a:off x="6567661" y="1935717"/>
            <a:ext cx="4176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262626"/>
                </a:solidFill>
                <a:latin typeface="Arial" panose="020B0604020202020204" pitchFamily="34" charset="0"/>
              </a:rPr>
              <a:t>Toute personne physique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8249D95-016E-481E-9B7D-7D4C9631575F}"/>
              </a:ext>
            </a:extLst>
          </p:cNvPr>
          <p:cNvSpPr txBox="1"/>
          <p:nvPr/>
        </p:nvSpPr>
        <p:spPr>
          <a:xfrm>
            <a:off x="1362076" y="1962150"/>
            <a:ext cx="47198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1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Toute personne morale </a:t>
            </a:r>
            <a:r>
              <a:rPr lang="fr-FR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 compris une personne morale de droit public : </a:t>
            </a:r>
          </a:p>
          <a:p>
            <a:pPr algn="just"/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</a:t>
            </a:r>
            <a:r>
              <a:rPr lang="fr-FR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sous réserve que cette </a:t>
            </a:r>
            <a:r>
              <a:rPr lang="fr-FR" sz="1800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personne n'exerce pas une activité ayant trait à la fourniture de produits ou de services du même type que ceux qui sont garantis </a:t>
            </a:r>
            <a:r>
              <a:rPr lang="fr-FR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(ni fabricant, ni importateur, ni vendeur de produits ou services).</a:t>
            </a:r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70D7822-E7BE-4679-A24D-C6EF82AB6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9" y="1776411"/>
            <a:ext cx="1057275" cy="105727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8AB309E-4FB2-4D01-95E9-AA79352F71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023" y="1786685"/>
            <a:ext cx="847725" cy="84772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710B2B9-8174-40A9-BA93-53A159231AD1}"/>
              </a:ext>
            </a:extLst>
          </p:cNvPr>
          <p:cNvSpPr/>
          <p:nvPr/>
        </p:nvSpPr>
        <p:spPr>
          <a:xfrm>
            <a:off x="2466975" y="1524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AF89207-06F7-4D8A-8CD4-04F82167BFBF}"/>
              </a:ext>
            </a:extLst>
          </p:cNvPr>
          <p:cNvSpPr/>
          <p:nvPr/>
        </p:nvSpPr>
        <p:spPr>
          <a:xfrm>
            <a:off x="7258050" y="2305050"/>
            <a:ext cx="2829448" cy="247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Nouveau depuis la loi Pacte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7965A47-603F-4728-A398-DC79F782CD5E}"/>
              </a:ext>
            </a:extLst>
          </p:cNvPr>
          <p:cNvSpPr/>
          <p:nvPr/>
        </p:nvSpPr>
        <p:spPr>
          <a:xfrm>
            <a:off x="452439" y="2624136"/>
            <a:ext cx="505172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DFB77D-A1A7-45E6-A506-4BABE20731B7}"/>
              </a:ext>
            </a:extLst>
          </p:cNvPr>
          <p:cNvSpPr/>
          <p:nvPr/>
        </p:nvSpPr>
        <p:spPr>
          <a:xfrm>
            <a:off x="6385992" y="2486023"/>
            <a:ext cx="505172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E6815BB0-57E6-4C62-B962-400F15633B6D}"/>
              </a:ext>
            </a:extLst>
          </p:cNvPr>
          <p:cNvSpPr/>
          <p:nvPr/>
        </p:nvSpPr>
        <p:spPr>
          <a:xfrm>
            <a:off x="2266951" y="4414421"/>
            <a:ext cx="7772399" cy="12815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</a:rPr>
              <a:t>Les marques de garantie ne sont plus réservées aux </a:t>
            </a:r>
          </a:p>
          <a:p>
            <a:pPr algn="ctr"/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</a:rPr>
              <a:t>organismes certificateurs (bénéficiant de l’agrément COFRAC)</a:t>
            </a: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4C92DFBD-09ED-47E2-B72F-3C43861F3FBC}"/>
              </a:ext>
            </a:extLst>
          </p:cNvPr>
          <p:cNvSpPr/>
          <p:nvPr/>
        </p:nvSpPr>
        <p:spPr>
          <a:xfrm>
            <a:off x="1509714" y="2581271"/>
            <a:ext cx="200373" cy="2095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43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EF765C-B681-4169-94F1-08B459ECEFDA}"/>
              </a:ext>
            </a:extLst>
          </p:cNvPr>
          <p:cNvSpPr/>
          <p:nvPr/>
        </p:nvSpPr>
        <p:spPr>
          <a:xfrm>
            <a:off x="3148012" y="506111"/>
            <a:ext cx="6043613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>
                <a:latin typeface="Aharoni" panose="02010803020104030203" pitchFamily="2" charset="-79"/>
                <a:cs typeface="Aharoni" panose="02010803020104030203" pitchFamily="2" charset="-79"/>
              </a:rPr>
              <a:t>Comment déposer une marque de garantie 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A9A1FB-F8A6-4C39-BAD6-91CE473CB593}"/>
              </a:ext>
            </a:extLst>
          </p:cNvPr>
          <p:cNvSpPr/>
          <p:nvPr/>
        </p:nvSpPr>
        <p:spPr>
          <a:xfrm>
            <a:off x="3148012" y="1138932"/>
            <a:ext cx="6043613" cy="11820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Un règlement d’usage </a:t>
            </a:r>
            <a:r>
              <a:rPr lang="fr-FR" b="1" i="1" dirty="0">
                <a:solidFill>
                  <a:schemeClr val="tx1"/>
                </a:solidFill>
              </a:rPr>
              <a:t>ou cahier des charges</a:t>
            </a:r>
          </a:p>
          <a:p>
            <a:pPr algn="ctr"/>
            <a:r>
              <a:rPr lang="fr-FR" sz="1600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doit être déposé avec le dossier de demande d’enregistrement de la marque ou envoyé par courrier suite au dépôt en ligne</a:t>
            </a:r>
            <a:endParaRPr lang="fr-FR" sz="2000" dirty="0">
              <a:solidFill>
                <a:srgbClr val="26262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C67F76A8-96C9-4047-929C-15CC8E398678}"/>
              </a:ext>
            </a:extLst>
          </p:cNvPr>
          <p:cNvSpPr/>
          <p:nvPr/>
        </p:nvSpPr>
        <p:spPr>
          <a:xfrm>
            <a:off x="390418" y="2537662"/>
            <a:ext cx="7953482" cy="39890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262626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fr-FR" dirty="0">
              <a:solidFill>
                <a:srgbClr val="262626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3FF56F1-9858-4653-8FDC-801AA87C0A67}"/>
              </a:ext>
            </a:extLst>
          </p:cNvPr>
          <p:cNvSpPr txBox="1"/>
          <p:nvPr/>
        </p:nvSpPr>
        <p:spPr>
          <a:xfrm>
            <a:off x="1058237" y="2732925"/>
            <a:ext cx="70951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1600" b="1" i="1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Que contient-il? </a:t>
            </a:r>
            <a:r>
              <a:rPr lang="fr-F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fr-FR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(art.</a:t>
            </a:r>
            <a:r>
              <a:rPr lang="fr-FR" sz="1600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R715-1 du CPI) Ce document écrit doit détailler : </a:t>
            </a:r>
          </a:p>
          <a:p>
            <a:pPr lvl="0" algn="just"/>
            <a:endParaRPr lang="fr-FR" sz="1600" dirty="0">
              <a:solidFill>
                <a:srgbClr val="FFC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&amp;quot"/>
              <a:buChar char="-"/>
            </a:pPr>
            <a:r>
              <a:rPr lang="fr-FR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Les personnes autorisées à utiliser </a:t>
            </a:r>
            <a:r>
              <a:rPr lang="fr-FR" sz="16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 marque</a:t>
            </a:r>
          </a:p>
          <a:p>
            <a:pPr marL="342900" lvl="0" indent="-342900" algn="just">
              <a:buFont typeface="&amp;quot"/>
              <a:buChar char="-"/>
            </a:pPr>
            <a:r>
              <a:rPr lang="fr-FR" sz="16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définition </a:t>
            </a:r>
            <a:r>
              <a:rPr lang="fr-FR" sz="16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16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conditions et des modalités d’utilisation de la marque </a:t>
            </a:r>
          </a:p>
          <a:p>
            <a:pPr marL="342900" lvl="0" indent="-342900" algn="just">
              <a:buFont typeface="&amp;quot"/>
              <a:buChar char="-"/>
            </a:pPr>
            <a:r>
              <a:rPr lang="fr-FR" sz="16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16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système de contrôle et de sanction opéré par le titulaire de la marque </a:t>
            </a:r>
          </a:p>
          <a:p>
            <a:pPr algn="just"/>
            <a:endParaRPr lang="fr-FR" sz="1600" dirty="0">
              <a:solidFill>
                <a:schemeClr val="bg1"/>
              </a:solidFill>
              <a:highlight>
                <a:srgbClr val="000000"/>
              </a:highlight>
              <a:latin typeface="Arial" panose="020B0604020202020204" pitchFamily="34" charset="0"/>
            </a:endParaRPr>
          </a:p>
          <a:p>
            <a:pPr algn="just"/>
            <a:r>
              <a:rPr lang="fr-FR" sz="1600" b="1" i="1" dirty="0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</a:rPr>
              <a:t>Doit-il être adapté selon le déposant ? </a:t>
            </a:r>
            <a:r>
              <a:rPr lang="fr-FR" sz="1600" b="1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fr-FR" sz="1600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Oui</a:t>
            </a:r>
          </a:p>
          <a:p>
            <a:pPr algn="just"/>
            <a:endParaRPr lang="fr-FR" sz="1600" dirty="0">
              <a:solidFill>
                <a:srgbClr val="26262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&amp;quot"/>
              <a:buChar char="-"/>
            </a:pPr>
            <a:r>
              <a:rPr lang="fr-FR" sz="1600" b="1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Lorsque le déposant est un organisme de certification </a:t>
            </a:r>
            <a:r>
              <a:rPr lang="fr-FR" sz="1600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obligation de mention de l’accréditation dans le règlement d’usage</a:t>
            </a:r>
          </a:p>
          <a:p>
            <a:pPr marL="342900" indent="-342900" algn="just">
              <a:buFont typeface="&amp;quot"/>
              <a:buChar char="-"/>
            </a:pPr>
            <a:r>
              <a:rPr lang="fr-FR" sz="1600" b="1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Lorsque le déposant n’est pas un organisme de certification </a:t>
            </a:r>
            <a:r>
              <a:rPr lang="fr-FR" sz="1600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le déposant doit indiquer dans le règlement d’usage « </a:t>
            </a:r>
            <a:r>
              <a:rPr lang="fr-FR" sz="1600" i="1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manière dont la personne délivrant la garantie vérifie les caractéristiques des produits et services et surveille l'usage de la marque </a:t>
            </a:r>
            <a:r>
              <a:rPr lang="fr-FR" sz="1600" dirty="0">
                <a:solidFill>
                  <a:srgbClr val="26262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» (a</a:t>
            </a:r>
            <a:r>
              <a:rPr lang="fr-FR" sz="16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rt.R715-1-9° du CPI)</a:t>
            </a:r>
            <a:endParaRPr lang="fr-FR" sz="1600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F913DC3-A508-468C-915B-7136B9DB86C5}"/>
              </a:ext>
            </a:extLst>
          </p:cNvPr>
          <p:cNvSpPr/>
          <p:nvPr/>
        </p:nvSpPr>
        <p:spPr>
          <a:xfrm>
            <a:off x="8610600" y="2487105"/>
            <a:ext cx="3190982" cy="3991512"/>
          </a:xfrm>
          <a:prstGeom prst="roundRect">
            <a:avLst/>
          </a:prstGeom>
          <a:solidFill>
            <a:srgbClr val="FEF4F9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30F7F29-5613-4839-B9D7-6BE43DBED869}"/>
              </a:ext>
            </a:extLst>
          </p:cNvPr>
          <p:cNvSpPr txBox="1"/>
          <p:nvPr/>
        </p:nvSpPr>
        <p:spPr>
          <a:xfrm>
            <a:off x="8686800" y="2732925"/>
            <a:ext cx="311478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bg1"/>
                </a:solidFill>
                <a:latin typeface="Arial" panose="020B0604020202020204" pitchFamily="34" charset="0"/>
              </a:rPr>
              <a:t>         </a:t>
            </a:r>
            <a:r>
              <a:rPr lang="fr-FR" sz="1600" b="1" i="1" dirty="0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</a:rPr>
              <a:t> Ce qu’il faut savoir </a:t>
            </a:r>
          </a:p>
          <a:p>
            <a:endParaRPr lang="fr-FR" sz="1600" dirty="0">
              <a:latin typeface="Arial" panose="020B0604020202020204" pitchFamily="34" charset="0"/>
            </a:endParaRPr>
          </a:p>
          <a:p>
            <a:r>
              <a:rPr lang="fr-FR" sz="1600" dirty="0">
                <a:latin typeface="Arial" panose="020B0604020202020204" pitchFamily="34" charset="0"/>
              </a:rPr>
              <a:t>Le Règlement d’usage:  </a:t>
            </a:r>
          </a:p>
          <a:p>
            <a:endParaRPr lang="fr-FR" sz="1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</a:rPr>
              <a:t>doit être </a:t>
            </a:r>
            <a:r>
              <a:rPr lang="fr-FR" sz="1600" b="1" dirty="0">
                <a:solidFill>
                  <a:schemeClr val="accent4"/>
                </a:solidFill>
                <a:latin typeface="Arial" panose="020B0604020202020204" pitchFamily="34" charset="0"/>
              </a:rPr>
              <a:t>homologué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b="1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</a:rPr>
              <a:t>est </a:t>
            </a:r>
            <a:r>
              <a:rPr lang="fr-FR" sz="1600" b="1" dirty="0">
                <a:solidFill>
                  <a:srgbClr val="FFC000"/>
                </a:solidFill>
                <a:latin typeface="Arial" panose="020B0604020202020204" pitchFamily="34" charset="0"/>
              </a:rPr>
              <a:t>publié</a:t>
            </a:r>
            <a:r>
              <a:rPr lang="fr-FR" sz="1600" dirty="0">
                <a:latin typeface="Arial" panose="020B0604020202020204" pitchFamily="34" charset="0"/>
              </a:rPr>
              <a:t> au Bulletin officiel de la propriété industrielle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</a:rPr>
              <a:t>peut être </a:t>
            </a:r>
            <a:r>
              <a:rPr lang="fr-FR" sz="1600" b="1" dirty="0">
                <a:solidFill>
                  <a:srgbClr val="FFC000"/>
                </a:solidFill>
                <a:latin typeface="Arial" panose="020B0604020202020204" pitchFamily="34" charset="0"/>
              </a:rPr>
              <a:t>révisé</a:t>
            </a:r>
            <a:r>
              <a:rPr lang="fr-FR" sz="1600" dirty="0">
                <a:latin typeface="Arial" panose="020B0604020202020204" pitchFamily="34" charset="0"/>
              </a:rPr>
              <a:t> en fonction </a:t>
            </a:r>
            <a:r>
              <a:rPr lang="fr-FR" sz="16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l’évolution de l’activité concernée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fr-FR" sz="16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oute modification doit être </a:t>
            </a:r>
            <a:r>
              <a:rPr lang="fr-FR" sz="16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soumise à l’INPI </a:t>
            </a:r>
            <a:r>
              <a:rPr lang="fr-FR" sz="16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pour vérification </a:t>
            </a:r>
            <a:endParaRPr lang="fr-FR" sz="1600" dirty="0">
              <a:highlight>
                <a:srgbClr val="000000"/>
              </a:highlight>
              <a:latin typeface="Arial" panose="020B0604020202020204" pitchFamily="34" charset="0"/>
            </a:endParaRPr>
          </a:p>
          <a:p>
            <a:endParaRPr lang="fr-FR" dirty="0">
              <a:solidFill>
                <a:schemeClr val="bg1"/>
              </a:solidFill>
              <a:highlight>
                <a:srgbClr val="000000"/>
              </a:highlight>
              <a:latin typeface="Arial" panose="020B0604020202020204" pitchFamily="34" charset="0"/>
            </a:endParaRPr>
          </a:p>
          <a:p>
            <a:endParaRPr lang="fr-FR" dirty="0">
              <a:solidFill>
                <a:schemeClr val="bg1"/>
              </a:solidFill>
              <a:highlight>
                <a:srgbClr val="000000"/>
              </a:highlight>
              <a:latin typeface="Arial" panose="020B0604020202020204" pitchFamily="34" charset="0"/>
            </a:endParaRP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2B216586-681A-430E-BC5D-EE493F655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944" y="279946"/>
            <a:ext cx="939068" cy="939068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A77E43C0-3021-4790-A27C-A663FA8979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794" y="2679860"/>
            <a:ext cx="548705" cy="54870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8EA1440C-A8FE-453D-8E1C-AD4905F3D9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4766" y="4222677"/>
            <a:ext cx="483471" cy="483471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0AAA9E96-F3B2-4AFB-B65E-916A5656E9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78" y="2661007"/>
            <a:ext cx="585645" cy="585645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556C5AFF-347A-44E3-85A7-6A12BF5D39AF}"/>
              </a:ext>
            </a:extLst>
          </p:cNvPr>
          <p:cNvSpPr/>
          <p:nvPr/>
        </p:nvSpPr>
        <p:spPr>
          <a:xfrm>
            <a:off x="2208944" y="1075154"/>
            <a:ext cx="630047" cy="143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3ED7EED-5BEA-41AB-A4BD-228A43E34C94}"/>
              </a:ext>
            </a:extLst>
          </p:cNvPr>
          <p:cNvSpPr/>
          <p:nvPr/>
        </p:nvSpPr>
        <p:spPr>
          <a:xfrm>
            <a:off x="559989" y="3165665"/>
            <a:ext cx="452063" cy="215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680E428-9E20-42BB-8CF0-25B57E625F2F}"/>
              </a:ext>
            </a:extLst>
          </p:cNvPr>
          <p:cNvSpPr/>
          <p:nvPr/>
        </p:nvSpPr>
        <p:spPr>
          <a:xfrm>
            <a:off x="775462" y="4598259"/>
            <a:ext cx="452063" cy="215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B1B6535-6A0C-4440-A6FA-EED8BBF6E024}"/>
              </a:ext>
            </a:extLst>
          </p:cNvPr>
          <p:cNvSpPr/>
          <p:nvPr/>
        </p:nvSpPr>
        <p:spPr>
          <a:xfrm>
            <a:off x="8888483" y="3136017"/>
            <a:ext cx="299663" cy="135296"/>
          </a:xfrm>
          <a:prstGeom prst="rect">
            <a:avLst/>
          </a:prstGeom>
          <a:solidFill>
            <a:srgbClr val="FEF4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C4F901C-454F-4C01-AA53-04789A3CDD88}"/>
              </a:ext>
            </a:extLst>
          </p:cNvPr>
          <p:cNvSpPr/>
          <p:nvPr/>
        </p:nvSpPr>
        <p:spPr>
          <a:xfrm>
            <a:off x="-13938" y="0"/>
            <a:ext cx="242538" cy="6858000"/>
          </a:xfrm>
          <a:prstGeom prst="rect">
            <a:avLst/>
          </a:prstGeom>
          <a:solidFill>
            <a:srgbClr val="FDE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4802E0-6F74-417A-B00B-E94054644F04}"/>
              </a:ext>
            </a:extLst>
          </p:cNvPr>
          <p:cNvSpPr/>
          <p:nvPr/>
        </p:nvSpPr>
        <p:spPr>
          <a:xfrm>
            <a:off x="11949462" y="0"/>
            <a:ext cx="242538" cy="6858000"/>
          </a:xfrm>
          <a:prstGeom prst="rect">
            <a:avLst/>
          </a:prstGeom>
          <a:solidFill>
            <a:srgbClr val="FDE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89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6AF1A99-BAC3-4166-B60B-FAF8DF1BA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</a:rPr>
              <a:t>Pour </a:t>
            </a:r>
            <a:r>
              <a:rPr lang="en-US" sz="1800" b="1" dirty="0" err="1">
                <a:latin typeface="Arial" panose="020B0604020202020204" pitchFamily="34" charset="0"/>
              </a:rPr>
              <a:t>en</a:t>
            </a:r>
            <a:r>
              <a:rPr lang="en-US" sz="1800" b="1" dirty="0">
                <a:latin typeface="Arial" panose="020B0604020202020204" pitchFamily="34" charset="0"/>
              </a:rPr>
              <a:t> savoir plus, </a:t>
            </a:r>
            <a:r>
              <a:rPr lang="en-US" sz="1800" b="1" dirty="0" err="1">
                <a:latin typeface="Arial" panose="020B0604020202020204" pitchFamily="34" charset="0"/>
              </a:rPr>
              <a:t>contactez</a:t>
            </a:r>
            <a:r>
              <a:rPr lang="en-US" sz="1800" b="1" dirty="0">
                <a:latin typeface="Arial" panose="020B0604020202020204" pitchFamily="34" charset="0"/>
              </a:rPr>
              <a:t>-nous:</a:t>
            </a:r>
            <a:endParaRPr lang="en-US" sz="1800" b="1" dirty="0"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chemeClr val="accent1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benedicte.peyrat@agilit.law</a:t>
            </a:r>
            <a:endParaRPr lang="en-US" sz="1800" b="1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chemeClr val="accent1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jerome.tassi@agilit.law</a:t>
            </a:r>
            <a:endParaRPr lang="en-US" sz="1800" b="1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 descr="Une image contenant personne, homme, mur, intérieur&#10;&#10;Description générée automatiquement">
            <a:extLst>
              <a:ext uri="{FF2B5EF4-FFF2-40B4-BE49-F238E27FC236}">
                <a16:creationId xmlns:a16="http://schemas.microsoft.com/office/drawing/2014/main" id="{4A455E97-91B4-45AF-8407-800703BD44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6" r="16910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CF4C6BD-3EB4-4B30-BC7D-F04FC62A0D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121" y="733704"/>
            <a:ext cx="3130452" cy="135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95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464</Words>
  <Application>Microsoft Office PowerPoint</Application>
  <PresentationFormat>Grand écran</PresentationFormat>
  <Paragraphs>71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&amp;quot</vt:lpstr>
      <vt:lpstr>Aharoni</vt:lpstr>
      <vt:lpstr>Arial</vt:lpstr>
      <vt:lpstr>Calibri</vt:lpstr>
      <vt:lpstr>Calibri Light</vt:lpstr>
      <vt:lpstr>Thème Office</vt:lpstr>
      <vt:lpstr>La marque de garantie en France  </vt:lpstr>
      <vt:lpstr>Présentation PowerPoint</vt:lpstr>
      <vt:lpstr>Les marques de garantie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marque de garantie en France</dc:title>
  <dc:creator>jerome tassi</dc:creator>
  <cp:lastModifiedBy>Benedicte PEYRAT</cp:lastModifiedBy>
  <cp:revision>2</cp:revision>
  <dcterms:created xsi:type="dcterms:W3CDTF">2021-02-03T11:10:36Z</dcterms:created>
  <dcterms:modified xsi:type="dcterms:W3CDTF">2021-02-03T11:21:07Z</dcterms:modified>
</cp:coreProperties>
</file>